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15"/>
  </p:notesMasterIdLst>
  <p:sldIdLst>
    <p:sldId id="256" r:id="rId5"/>
    <p:sldId id="576" r:id="rId6"/>
    <p:sldId id="271" r:id="rId7"/>
    <p:sldId id="270" r:id="rId8"/>
    <p:sldId id="577" r:id="rId9"/>
    <p:sldId id="572" r:id="rId10"/>
    <p:sldId id="580" r:id="rId11"/>
    <p:sldId id="575" r:id="rId12"/>
    <p:sldId id="581" r:id="rId13"/>
    <p:sldId id="582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17"/>
    <p:restoredTop sz="94672"/>
  </p:normalViewPr>
  <p:slideViewPr>
    <p:cSldViewPr snapToGrid="0" snapToObjects="1">
      <p:cViewPr varScale="1">
        <p:scale>
          <a:sx n="137" d="100"/>
          <a:sy n="137" d="100"/>
        </p:scale>
        <p:origin x="128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7/18/24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choose 1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B25CD1-AAEC-2944-A880-5B3FABFD1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559"/>
          <a:stretch/>
        </p:blipFill>
        <p:spPr>
          <a:xfrm>
            <a:off x="1" y="0"/>
            <a:ext cx="9144000" cy="53749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70F98C0-379B-1340-8EC0-CDA501596876}"/>
              </a:ext>
            </a:extLst>
          </p:cNvPr>
          <p:cNvSpPr/>
          <p:nvPr userDrawn="1"/>
        </p:nvSpPr>
        <p:spPr>
          <a:xfrm>
            <a:off x="0" y="0"/>
            <a:ext cx="9144000" cy="54249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9144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60600" y="1953910"/>
            <a:ext cx="6883399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236423" y="5899150"/>
            <a:ext cx="2497717" cy="4846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F2F8D8-C03D-DF41-BF95-AEFFFD155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0142" y="689986"/>
            <a:ext cx="2167002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79833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3599" y="1724217"/>
            <a:ext cx="502811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6172200" y="0"/>
            <a:ext cx="2971800" cy="64675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1536" y="522287"/>
            <a:ext cx="237744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 userDrawn="1"/>
        </p:nvSpPr>
        <p:spPr>
          <a:xfrm>
            <a:off x="6172200" y="6388101"/>
            <a:ext cx="29718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 userDrawn="1"/>
        </p:nvSpPr>
        <p:spPr>
          <a:xfrm>
            <a:off x="6172200" y="6467504"/>
            <a:ext cx="29718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2250" y="6619909"/>
            <a:ext cx="21717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E1AB0B6-56F4-BB48-B4B8-C9BAEA02B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3599" y="563683"/>
            <a:ext cx="5028113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258170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57"/>
            <a:ext cx="7806974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49" y="4589482"/>
            <a:ext cx="780697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63599" y="1739901"/>
            <a:ext cx="3811238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64099" y="1739901"/>
            <a:ext cx="3811238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63599" y="2413018"/>
            <a:ext cx="3811238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64099" y="2413018"/>
            <a:ext cx="3811238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63647" y="1589090"/>
            <a:ext cx="3811190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862956" y="1589090"/>
            <a:ext cx="3811190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60859"/>
            <a:ext cx="422506" cy="197141"/>
          </a:xfrm>
        </p:spPr>
        <p:txBody>
          <a:bodyPr anchor="ctr"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DF224CA-CE17-7D41-B86C-EAB03715B26C}"/>
              </a:ext>
            </a:extLst>
          </p:cNvPr>
          <p:cNvSpPr/>
          <p:nvPr userDrawn="1"/>
        </p:nvSpPr>
        <p:spPr>
          <a:xfrm>
            <a:off x="0" y="6388101"/>
            <a:ext cx="9144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94467-341C-D74D-AD80-3302F5CEDB2A}"/>
              </a:ext>
            </a:extLst>
          </p:cNvPr>
          <p:cNvSpPr/>
          <p:nvPr userDrawn="1"/>
        </p:nvSpPr>
        <p:spPr>
          <a:xfrm>
            <a:off x="0" y="6467504"/>
            <a:ext cx="9144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B71BC2-5635-8644-9B34-09FFA64B51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2250" y="6619909"/>
            <a:ext cx="21717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06871"/>
            <a:ext cx="7811690" cy="4360553"/>
          </a:xfrm>
          <a:prstGeom prst="rect">
            <a:avLst/>
          </a:prstGeom>
        </p:spPr>
        <p:txBody>
          <a:bodyPr/>
          <a:lstStyle>
            <a:lvl1pPr marL="0" marR="0" indent="0" algn="l" defTabSz="91428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0B892C-0753-1249-99F6-52B85CC34E7B}"/>
              </a:ext>
            </a:extLst>
          </p:cNvPr>
          <p:cNvSpPr/>
          <p:nvPr userDrawn="1"/>
        </p:nvSpPr>
        <p:spPr>
          <a:xfrm>
            <a:off x="0" y="6388101"/>
            <a:ext cx="9144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74017-7D68-FC43-86AB-F0F30FBC0DC0}"/>
              </a:ext>
            </a:extLst>
          </p:cNvPr>
          <p:cNvSpPr/>
          <p:nvPr userDrawn="1"/>
        </p:nvSpPr>
        <p:spPr>
          <a:xfrm>
            <a:off x="0" y="6467504"/>
            <a:ext cx="9144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E234E4-FB66-8045-A303-17ED694A8B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2250" y="6619909"/>
            <a:ext cx="2171700" cy="10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15255" y="1724217"/>
            <a:ext cx="3760091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3599" y="1724217"/>
            <a:ext cx="3811238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3606" y="1724217"/>
            <a:ext cx="3760091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64097" y="1724217"/>
            <a:ext cx="3811238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3599" y="1724217"/>
            <a:ext cx="502811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6172200" y="0"/>
            <a:ext cx="2971800" cy="64675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1536" y="522287"/>
            <a:ext cx="237744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 userDrawn="1"/>
        </p:nvSpPr>
        <p:spPr>
          <a:xfrm>
            <a:off x="6172200" y="6388101"/>
            <a:ext cx="29718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 userDrawn="1"/>
        </p:nvSpPr>
        <p:spPr>
          <a:xfrm>
            <a:off x="6172200" y="6467504"/>
            <a:ext cx="29718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2250" y="6619909"/>
            <a:ext cx="21717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ED6C3F-103D-6B4C-AAD7-ABC980657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3599" y="563683"/>
            <a:ext cx="5028113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3599" y="1724217"/>
            <a:ext cx="502811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6172200" y="0"/>
            <a:ext cx="2971800" cy="64675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1536" y="522287"/>
            <a:ext cx="237744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 userDrawn="1"/>
        </p:nvSpPr>
        <p:spPr>
          <a:xfrm>
            <a:off x="6172200" y="6388101"/>
            <a:ext cx="29718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 userDrawn="1"/>
        </p:nvSpPr>
        <p:spPr>
          <a:xfrm>
            <a:off x="6172200" y="6467504"/>
            <a:ext cx="29718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2250" y="6619909"/>
            <a:ext cx="21717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535478-BB09-F744-AA48-C4D516D8C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3599" y="563683"/>
            <a:ext cx="5028113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32838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3D43C0-92BC-234F-9952-A682F23BFF9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572250" y="6619909"/>
            <a:ext cx="2171700" cy="101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63599" y="563683"/>
            <a:ext cx="7811736" cy="444888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467365" y="1412791"/>
            <a:ext cx="8207970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3967123" y="6586267"/>
            <a:ext cx="1374595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703612" y="6586267"/>
            <a:ext cx="3098672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6267" y="6586267"/>
            <a:ext cx="422506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A1D66-26A4-C44F-988F-6813FE48627D}"/>
              </a:ext>
            </a:extLst>
          </p:cNvPr>
          <p:cNvSpPr/>
          <p:nvPr userDrawn="1"/>
        </p:nvSpPr>
        <p:spPr>
          <a:xfrm rot="10800000">
            <a:off x="0" y="906938"/>
            <a:ext cx="634999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8A12C7-77E3-134E-8985-67A2080D7414}"/>
              </a:ext>
            </a:extLst>
          </p:cNvPr>
          <p:cNvSpPr/>
          <p:nvPr userDrawn="1"/>
        </p:nvSpPr>
        <p:spPr>
          <a:xfrm rot="10800000">
            <a:off x="0" y="541007"/>
            <a:ext cx="634999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3" r:id="rId9"/>
    <p:sldLayoutId id="2147483714" r:id="rId10"/>
    <p:sldLayoutId id="2147483695" r:id="rId11"/>
    <p:sldLayoutId id="2147483696" r:id="rId12"/>
    <p:sldLayoutId id="2147483709" r:id="rId13"/>
  </p:sldLayoutIdLst>
  <p:hf hdr="0" ftr="0" dt="0"/>
  <p:txStyles>
    <p:titleStyle>
      <a:lvl1pPr algn="l" defTabSz="91428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73" indent="-228573" algn="l" defTabSz="914286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1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85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000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143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(null)"/><Relationship Id="rId2" Type="http://schemas.openxmlformats.org/officeDocument/2006/relationships/image" Target="../media/image21.(null)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C3F2B1-1629-0545-A45C-CD446E4F12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RAVEN, SR</a:t>
            </a:r>
            <a:r>
              <a:rPr lang="en-US" baseline="30000" dirty="0"/>
              <a:t>2</a:t>
            </a:r>
            <a:r>
              <a:rPr lang="en-US" dirty="0"/>
              <a:t>ML, and LOGOS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BAFE0-577E-4848-809C-2B527599AB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400" dirty="0"/>
              <a:t>July 18</a:t>
            </a:r>
            <a:r>
              <a:rPr lang="en-US" sz="1400" baseline="30000" dirty="0"/>
              <a:t>th</a:t>
            </a:r>
            <a:r>
              <a:rPr lang="en-US" sz="1400" dirty="0"/>
              <a:t>, 2024</a:t>
            </a:r>
          </a:p>
          <a:p>
            <a:pPr>
              <a:spcBef>
                <a:spcPts val="2000"/>
              </a:spcBef>
            </a:pPr>
            <a:r>
              <a:rPr lang="en-US" b="1" dirty="0"/>
              <a:t>Diego Mandelli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042F7-C073-2A37-1DCF-379454FD9138}"/>
              </a:ext>
            </a:extLst>
          </p:cNvPr>
          <p:cNvSpPr txBox="1"/>
          <p:nvPr/>
        </p:nvSpPr>
        <p:spPr>
          <a:xfrm>
            <a:off x="2549236" y="3440545"/>
            <a:ext cx="562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Safety, Risk, and Reliability Applications</a:t>
            </a:r>
          </a:p>
        </p:txBody>
      </p:sp>
      <p:pic>
        <p:nvPicPr>
          <p:cNvPr id="1026" name="Picture 2" descr="Integrated Energy Systems - Partner Activities">
            <a:extLst>
              <a:ext uri="{FF2B5EF4-FFF2-40B4-BE49-F238E27FC236}">
                <a16:creationId xmlns:a16="http://schemas.microsoft.com/office/drawing/2014/main" id="{76E6B565-8EC8-305F-2BF6-CB4A6C81B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840" y="131251"/>
            <a:ext cx="2837141" cy="121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VEN - Overview">
            <a:extLst>
              <a:ext uri="{FF2B5EF4-FFF2-40B4-BE49-F238E27FC236}">
                <a16:creationId xmlns:a16="http://schemas.microsoft.com/office/drawing/2014/main" id="{7792996C-DA47-4EEB-BA57-BAEAC185A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64" y="5576296"/>
            <a:ext cx="2167002" cy="93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567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BF02-4293-D00C-352C-DD55EE8D3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4: Dynamic Risk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462CA-A124-FD47-E61A-F06E07D50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4" y="1412792"/>
            <a:ext cx="8583329" cy="2089272"/>
          </a:xfrm>
        </p:spPr>
        <p:txBody>
          <a:bodyPr/>
          <a:lstStyle/>
          <a:p>
            <a:r>
              <a:rPr lang="en-US" sz="1600" dirty="0"/>
              <a:t>Test case: 3-loop PWR system and a Large Break LOCA event</a:t>
            </a:r>
          </a:p>
          <a:p>
            <a:r>
              <a:rPr lang="en-US" sz="1600" dirty="0"/>
              <a:t>Scope of the analysis: Measure differences between Classical and Dynamic PRA analyses</a:t>
            </a:r>
          </a:p>
          <a:p>
            <a:r>
              <a:rPr lang="en-US" sz="1600" dirty="0"/>
              <a:t>Core damage probability</a:t>
            </a:r>
          </a:p>
          <a:p>
            <a:pPr lvl="1"/>
            <a:r>
              <a:rPr lang="en-US" sz="1600" dirty="0"/>
              <a:t>Dynamic PRA (RAVEN-RELAP5): 8.24 E-3</a:t>
            </a:r>
          </a:p>
          <a:p>
            <a:pPr lvl="1"/>
            <a:r>
              <a:rPr lang="en-US" sz="1600" dirty="0"/>
              <a:t>Classical PRA (SAPHIRE):            8.13 E-3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04446-5CEF-D54A-751C-5AF07F597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5A7D26A-B607-C90D-BCD1-A5FA29094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63" y="3263688"/>
            <a:ext cx="4154028" cy="3163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5D15F-FDDC-3E67-1AB4-3F5DBC292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551" y="3244545"/>
            <a:ext cx="4062142" cy="3240230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99B2BD47-D831-EDA4-93C9-C656975D7B21}"/>
              </a:ext>
            </a:extLst>
          </p:cNvPr>
          <p:cNvSpPr/>
          <p:nvPr/>
        </p:nvSpPr>
        <p:spPr bwMode="auto">
          <a:xfrm>
            <a:off x="4381234" y="3205617"/>
            <a:ext cx="607317" cy="3279157"/>
          </a:xfrm>
          <a:custGeom>
            <a:avLst/>
            <a:gdLst>
              <a:gd name="connsiteX0" fmla="*/ 0 w 339365"/>
              <a:gd name="connsiteY0" fmla="*/ 1725106 h 3026005"/>
              <a:gd name="connsiteX1" fmla="*/ 0 w 339365"/>
              <a:gd name="connsiteY1" fmla="*/ 1574277 h 3026005"/>
              <a:gd name="connsiteX2" fmla="*/ 339365 w 339365"/>
              <a:gd name="connsiteY2" fmla="*/ 0 h 3026005"/>
              <a:gd name="connsiteX3" fmla="*/ 329938 w 339365"/>
              <a:gd name="connsiteY3" fmla="*/ 3026005 h 3026005"/>
              <a:gd name="connsiteX4" fmla="*/ 0 w 339365"/>
              <a:gd name="connsiteY4" fmla="*/ 1725106 h 3026005"/>
              <a:gd name="connsiteX0" fmla="*/ 0 w 387293"/>
              <a:gd name="connsiteY0" fmla="*/ 1626854 h 3026005"/>
              <a:gd name="connsiteX1" fmla="*/ 47928 w 387293"/>
              <a:gd name="connsiteY1" fmla="*/ 1574277 h 3026005"/>
              <a:gd name="connsiteX2" fmla="*/ 387293 w 387293"/>
              <a:gd name="connsiteY2" fmla="*/ 0 h 3026005"/>
              <a:gd name="connsiteX3" fmla="*/ 377866 w 387293"/>
              <a:gd name="connsiteY3" fmla="*/ 3026005 h 3026005"/>
              <a:gd name="connsiteX4" fmla="*/ 0 w 387293"/>
              <a:gd name="connsiteY4" fmla="*/ 1626854 h 3026005"/>
              <a:gd name="connsiteX0" fmla="*/ 0 w 387293"/>
              <a:gd name="connsiteY0" fmla="*/ 1626854 h 3026005"/>
              <a:gd name="connsiteX1" fmla="*/ 0 w 387293"/>
              <a:gd name="connsiteY1" fmla="*/ 1580056 h 3026005"/>
              <a:gd name="connsiteX2" fmla="*/ 387293 w 387293"/>
              <a:gd name="connsiteY2" fmla="*/ 0 h 3026005"/>
              <a:gd name="connsiteX3" fmla="*/ 377866 w 387293"/>
              <a:gd name="connsiteY3" fmla="*/ 3026005 h 3026005"/>
              <a:gd name="connsiteX4" fmla="*/ 0 w 387293"/>
              <a:gd name="connsiteY4" fmla="*/ 1626854 h 302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293" h="3026005">
                <a:moveTo>
                  <a:pt x="0" y="1626854"/>
                </a:moveTo>
                <a:lnTo>
                  <a:pt x="0" y="1580056"/>
                </a:lnTo>
                <a:lnTo>
                  <a:pt x="387293" y="0"/>
                </a:lnTo>
                <a:cubicBezTo>
                  <a:pt x="384151" y="1008668"/>
                  <a:pt x="381008" y="2017337"/>
                  <a:pt x="377866" y="3026005"/>
                </a:cubicBezTo>
                <a:lnTo>
                  <a:pt x="0" y="1626854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5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78A79A-4A20-6574-502A-B4818D7C2A1B}"/>
              </a:ext>
            </a:extLst>
          </p:cNvPr>
          <p:cNvSpPr/>
          <p:nvPr/>
        </p:nvSpPr>
        <p:spPr>
          <a:xfrm>
            <a:off x="3867667" y="4860099"/>
            <a:ext cx="513567" cy="133320"/>
          </a:xfrm>
          <a:prstGeom prst="rect">
            <a:avLst/>
          </a:prstGeom>
          <a:noFill/>
          <a:ln w="222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8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71EAE-EC3E-F58A-1819-E3964B2EC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917D3-999A-A5D5-0006-D7681E642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5" y="1412792"/>
            <a:ext cx="4633607" cy="1896466"/>
          </a:xfrm>
        </p:spPr>
        <p:txBody>
          <a:bodyPr/>
          <a:lstStyle/>
          <a:p>
            <a:r>
              <a:rPr lang="en-US" sz="1600" b="1" dirty="0">
                <a:solidFill>
                  <a:srgbClr val="00B050"/>
                </a:solidFill>
              </a:rPr>
              <a:t>Focus of this talk: </a:t>
            </a:r>
            <a:r>
              <a:rPr lang="en-US" sz="1600" dirty="0"/>
              <a:t>Support plant operations by creating a direct link between data and decisions through data analytics methods </a:t>
            </a:r>
          </a:p>
          <a:p>
            <a:pPr lvl="1"/>
            <a:r>
              <a:rPr lang="en-US" sz="1600" dirty="0"/>
              <a:t>From periodic to predictive operations</a:t>
            </a:r>
          </a:p>
          <a:p>
            <a:pPr lvl="1"/>
            <a:r>
              <a:rPr lang="en-US" sz="1600" dirty="0"/>
              <a:t>Towards Industry 4.0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08154-E63C-6A39-BC5E-BB385A27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697C9-7522-25FB-035E-53C651BAC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27"/>
          <a:stretch/>
        </p:blipFill>
        <p:spPr>
          <a:xfrm>
            <a:off x="1792923" y="4546482"/>
            <a:ext cx="5240855" cy="2106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B5A3C-2669-0454-186D-3B34C51AA79F}"/>
              </a:ext>
            </a:extLst>
          </p:cNvPr>
          <p:cNvSpPr txBox="1"/>
          <p:nvPr/>
        </p:nvSpPr>
        <p:spPr>
          <a:xfrm>
            <a:off x="1695995" y="4168205"/>
            <a:ext cx="543869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Predictive operations (Industry 4.0)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201AB-3C55-9779-FE09-577C53BE41E7}"/>
              </a:ext>
            </a:extLst>
          </p:cNvPr>
          <p:cNvSpPr txBox="1"/>
          <p:nvPr/>
        </p:nvSpPr>
        <p:spPr>
          <a:xfrm>
            <a:off x="3588694" y="4691694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547EB-E45A-37ED-236C-2929574FACA3}"/>
              </a:ext>
            </a:extLst>
          </p:cNvPr>
          <p:cNvSpPr txBox="1"/>
          <p:nvPr/>
        </p:nvSpPr>
        <p:spPr>
          <a:xfrm>
            <a:off x="3451227" y="6471035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Decisions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BB8440B9-DEBF-69DB-0AE2-529AF6EB2A49}"/>
              </a:ext>
            </a:extLst>
          </p:cNvPr>
          <p:cNvSpPr/>
          <p:nvPr/>
        </p:nvSpPr>
        <p:spPr>
          <a:xfrm>
            <a:off x="7402983" y="3358800"/>
            <a:ext cx="1631694" cy="344618"/>
          </a:xfrm>
          <a:prstGeom prst="borderCallout1">
            <a:avLst>
              <a:gd name="adj1" fmla="val -15079"/>
              <a:gd name="adj2" fmla="val 56658"/>
              <a:gd name="adj3" fmla="val -117833"/>
              <a:gd name="adj4" fmla="val 43846"/>
            </a:avLst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7030A0"/>
                </a:solidFill>
              </a:rPr>
              <a:t>Focus of reliability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7D0654-9C71-3E5D-95FA-50FCAE6D0714}"/>
              </a:ext>
            </a:extLst>
          </p:cNvPr>
          <p:cNvSpPr/>
          <p:nvPr/>
        </p:nvSpPr>
        <p:spPr>
          <a:xfrm>
            <a:off x="5575990" y="2288361"/>
            <a:ext cx="1192695" cy="5864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Form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1A0B4E-FF36-4316-BB44-02B853914300}"/>
              </a:ext>
            </a:extLst>
          </p:cNvPr>
          <p:cNvSpPr/>
          <p:nvPr/>
        </p:nvSpPr>
        <p:spPr>
          <a:xfrm>
            <a:off x="7395132" y="2288361"/>
            <a:ext cx="1363314" cy="58640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Function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EC5376-E664-BE18-21A3-14C34BFF7D7A}"/>
              </a:ext>
            </a:extLst>
          </p:cNvPr>
          <p:cNvSpPr/>
          <p:nvPr/>
        </p:nvSpPr>
        <p:spPr>
          <a:xfrm>
            <a:off x="7281927" y="2529666"/>
            <a:ext cx="103797" cy="10379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90C79CB-5631-BCFA-1798-D8E14EDAB99E}"/>
              </a:ext>
            </a:extLst>
          </p:cNvPr>
          <p:cNvCxnSpPr>
            <a:stCxn id="10" idx="3"/>
            <a:endCxn id="12" idx="2"/>
          </p:cNvCxnSpPr>
          <p:nvPr/>
        </p:nvCxnSpPr>
        <p:spPr>
          <a:xfrm flipV="1">
            <a:off x="6768685" y="2581565"/>
            <a:ext cx="513242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ine Callout 1 13">
            <a:extLst>
              <a:ext uri="{FF2B5EF4-FFF2-40B4-BE49-F238E27FC236}">
                <a16:creationId xmlns:a16="http://schemas.microsoft.com/office/drawing/2014/main" id="{C216817A-AB52-C075-3698-D2E3A478129E}"/>
              </a:ext>
            </a:extLst>
          </p:cNvPr>
          <p:cNvSpPr/>
          <p:nvPr/>
        </p:nvSpPr>
        <p:spPr>
          <a:xfrm>
            <a:off x="5747653" y="3364345"/>
            <a:ext cx="1387036" cy="341691"/>
          </a:xfrm>
          <a:prstGeom prst="borderCallout1">
            <a:avLst>
              <a:gd name="adj1" fmla="val -16325"/>
              <a:gd name="adj2" fmla="val 53132"/>
              <a:gd name="adj3" fmla="val -121771"/>
              <a:gd name="adj4" fmla="val 31069"/>
            </a:avLst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1400" dirty="0">
                <a:solidFill>
                  <a:srgbClr val="7030A0"/>
                </a:solidFill>
              </a:rPr>
              <a:t>        Surveillance</a:t>
            </a:r>
          </a:p>
        </p:txBody>
      </p:sp>
      <p:pic>
        <p:nvPicPr>
          <p:cNvPr id="15" name="Picture 2" descr="Gauge icon - Openclipart">
            <a:extLst>
              <a:ext uri="{FF2B5EF4-FFF2-40B4-BE49-F238E27FC236}">
                <a16:creationId xmlns:a16="http://schemas.microsoft.com/office/drawing/2014/main" id="{0EC1EF80-1199-1DAB-1FE4-7B064D52F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175" y="3378630"/>
            <a:ext cx="320357" cy="32035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C63946-798D-F826-69BD-E99C75731119}"/>
              </a:ext>
            </a:extLst>
          </p:cNvPr>
          <p:cNvSpPr txBox="1"/>
          <p:nvPr/>
        </p:nvSpPr>
        <p:spPr>
          <a:xfrm>
            <a:off x="7462677" y="1595774"/>
            <a:ext cx="1228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Failure mode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2AFB18-4CA8-95FC-3F7A-903335A2F317}"/>
              </a:ext>
            </a:extLst>
          </p:cNvPr>
          <p:cNvSpPr txBox="1"/>
          <p:nvPr/>
        </p:nvSpPr>
        <p:spPr>
          <a:xfrm>
            <a:off x="5301205" y="1381484"/>
            <a:ext cx="1833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Ageing, degradation, maintenance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92753D88-1E0B-FD4A-2172-100F9434D6C6}"/>
              </a:ext>
            </a:extLst>
          </p:cNvPr>
          <p:cNvSpPr/>
          <p:nvPr/>
        </p:nvSpPr>
        <p:spPr>
          <a:xfrm>
            <a:off x="6051080" y="1883739"/>
            <a:ext cx="284086" cy="326022"/>
          </a:xfrm>
          <a:prstGeom prst="downArrow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EDD85548-15C9-B865-0551-A465E30C9E7B}"/>
              </a:ext>
            </a:extLst>
          </p:cNvPr>
          <p:cNvSpPr/>
          <p:nvPr/>
        </p:nvSpPr>
        <p:spPr>
          <a:xfrm>
            <a:off x="7934744" y="1881889"/>
            <a:ext cx="284086" cy="326022"/>
          </a:xfrm>
          <a:prstGeom prst="downArrow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4248E32-2786-C7EE-E701-3EF2180D123C}"/>
              </a:ext>
            </a:extLst>
          </p:cNvPr>
          <p:cNvCxnSpPr>
            <a:cxnSpLocks/>
          </p:cNvCxnSpPr>
          <p:nvPr/>
        </p:nvCxnSpPr>
        <p:spPr>
          <a:xfrm flipV="1">
            <a:off x="6477625" y="2845319"/>
            <a:ext cx="1088292" cy="46089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818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42513-397D-BC4D-B883-BBA6F74D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C8A65-9788-C84D-B632-77940EBAE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3" y="1412789"/>
            <a:ext cx="8480693" cy="4881527"/>
          </a:xfrm>
        </p:spPr>
        <p:txBody>
          <a:bodyPr/>
          <a:lstStyle/>
          <a:p>
            <a:r>
              <a:rPr lang="en-US" sz="1600" b="1" dirty="0">
                <a:solidFill>
                  <a:srgbClr val="00B050"/>
                </a:solidFill>
              </a:rPr>
              <a:t>Modeling capabilities</a:t>
            </a:r>
          </a:p>
          <a:p>
            <a:pPr lvl="1"/>
            <a:r>
              <a:rPr lang="en-US" sz="1600" dirty="0"/>
              <a:t>Interface to many codes, e.g., RELAP5-3D, SAPHIRE</a:t>
            </a:r>
          </a:p>
          <a:p>
            <a:pPr lvl="1"/>
            <a:r>
              <a:rPr lang="en-US" sz="1600" dirty="0"/>
              <a:t>Linking models together, e.g., ensemble model, logical model</a:t>
            </a:r>
          </a:p>
          <a:p>
            <a:pPr lvl="2"/>
            <a:r>
              <a:rPr lang="en-US" sz="1600" dirty="0"/>
              <a:t>Goal: create data-driven workflows among models</a:t>
            </a:r>
          </a:p>
          <a:p>
            <a:pPr lvl="1"/>
            <a:r>
              <a:rPr lang="en-US" sz="1600" dirty="0"/>
              <a:t>Surrogate modeling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Method capabilities</a:t>
            </a:r>
          </a:p>
          <a:p>
            <a:pPr lvl="1"/>
            <a:r>
              <a:rPr lang="en-US" sz="1600" dirty="0"/>
              <a:t>Uncertainty quantification</a:t>
            </a:r>
          </a:p>
          <a:p>
            <a:pPr lvl="1"/>
            <a:r>
              <a:rPr lang="en-US" sz="1600" dirty="0"/>
              <a:t>Standard optimization</a:t>
            </a:r>
          </a:p>
          <a:p>
            <a:pPr lvl="2"/>
            <a:r>
              <a:rPr lang="en-US" sz="1600" dirty="0"/>
              <a:t>Genetic algorithms</a:t>
            </a:r>
          </a:p>
          <a:p>
            <a:pPr lvl="1"/>
            <a:r>
              <a:rPr lang="en-US" sz="1600" dirty="0"/>
              <a:t>Multi-objective optimization</a:t>
            </a:r>
          </a:p>
          <a:p>
            <a:pPr lvl="2"/>
            <a:r>
              <a:rPr lang="en-US" sz="1600" dirty="0"/>
              <a:t>Pareto frontier analysis</a:t>
            </a:r>
          </a:p>
          <a:p>
            <a:pPr lvl="2"/>
            <a:r>
              <a:rPr lang="en-US" sz="1600" dirty="0"/>
              <a:t>Multi-objective genetic algorithms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FA60F-EF07-0245-8C26-6551231B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</a:t>
            </a:fld>
            <a:endParaRPr lang="en-US"/>
          </a:p>
        </p:txBody>
      </p:sp>
      <p:sp>
        <p:nvSpPr>
          <p:cNvPr id="28" name="Line Callout 1 27">
            <a:extLst>
              <a:ext uri="{FF2B5EF4-FFF2-40B4-BE49-F238E27FC236}">
                <a16:creationId xmlns:a16="http://schemas.microsoft.com/office/drawing/2014/main" id="{28C90CF7-30AC-804A-AEB6-F205C973CE07}"/>
              </a:ext>
            </a:extLst>
          </p:cNvPr>
          <p:cNvSpPr/>
          <p:nvPr/>
        </p:nvSpPr>
        <p:spPr>
          <a:xfrm>
            <a:off x="3147449" y="5322631"/>
            <a:ext cx="2849101" cy="789830"/>
          </a:xfrm>
          <a:prstGeom prst="borderCallout1">
            <a:avLst>
              <a:gd name="adj1" fmla="val -6061"/>
              <a:gd name="adj2" fmla="val 13179"/>
              <a:gd name="adj3" fmla="val -58269"/>
              <a:gd name="adj4" fmla="val -613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making performed over multiple figure of merits: costs, reliability, availability, resilience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C5844F7-8CD7-F34D-82E3-C450AFC55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957" y="2571213"/>
            <a:ext cx="3659043" cy="27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7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42513-397D-BC4D-B883-BBA6F74D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LOGOS and SR</a:t>
            </a:r>
            <a:r>
              <a:rPr lang="en-US" baseline="30000" dirty="0"/>
              <a:t>2</a:t>
            </a:r>
            <a:r>
              <a:rPr lang="en-US" dirty="0"/>
              <a:t>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C8A65-9788-C84D-B632-77940EBAE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3" y="1412789"/>
            <a:ext cx="8480693" cy="3206919"/>
          </a:xfrm>
        </p:spPr>
        <p:txBody>
          <a:bodyPr/>
          <a:lstStyle/>
          <a:p>
            <a:r>
              <a:rPr lang="en-US" sz="1600" b="1" dirty="0">
                <a:solidFill>
                  <a:srgbClr val="00B050"/>
                </a:solidFill>
              </a:rPr>
              <a:t>LOGOS: Provides plant resources optimization tools</a:t>
            </a:r>
          </a:p>
          <a:p>
            <a:pPr lvl="1"/>
            <a:r>
              <a:rPr lang="en-US" sz="1600" dirty="0"/>
              <a:t>Integration of multiple figure of merits</a:t>
            </a:r>
          </a:p>
          <a:p>
            <a:pPr lvl="2"/>
            <a:r>
              <a:rPr lang="en-US" sz="1600" dirty="0"/>
              <a:t>e.g., risk and costs</a:t>
            </a:r>
          </a:p>
          <a:p>
            <a:pPr lvl="1"/>
            <a:r>
              <a:rPr lang="en-US" sz="1600" dirty="0"/>
              <a:t>Asset management</a:t>
            </a:r>
          </a:p>
          <a:p>
            <a:pPr lvl="1"/>
            <a:r>
              <a:rPr lang="en-US" sz="1600" dirty="0"/>
              <a:t>Job scheduling </a:t>
            </a:r>
          </a:p>
          <a:p>
            <a:pPr lvl="1"/>
            <a:r>
              <a:rPr lang="en-US" sz="1600" dirty="0"/>
              <a:t>Flavors</a:t>
            </a:r>
          </a:p>
          <a:p>
            <a:pPr lvl="2"/>
            <a:r>
              <a:rPr lang="en-US" sz="1600" dirty="0"/>
              <a:t>Deterministic</a:t>
            </a:r>
          </a:p>
          <a:p>
            <a:pPr lvl="2"/>
            <a:r>
              <a:rPr lang="en-US" sz="1600" dirty="0"/>
              <a:t>Stochastic</a:t>
            </a:r>
          </a:p>
          <a:p>
            <a:pPr lvl="2"/>
            <a:r>
              <a:rPr lang="en-US" sz="1600" dirty="0"/>
              <a:t>Distributionally robust</a:t>
            </a:r>
          </a:p>
          <a:p>
            <a:pPr lvl="2"/>
            <a:r>
              <a:rPr lang="en-US" sz="1600" dirty="0"/>
              <a:t>Risk-based</a:t>
            </a:r>
          </a:p>
          <a:p>
            <a:pPr lvl="2"/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B050"/>
                </a:solidFill>
              </a:rPr>
              <a:t>SR</a:t>
            </a:r>
            <a:r>
              <a:rPr lang="en-US" sz="1600" b="1" baseline="30000" dirty="0">
                <a:solidFill>
                  <a:srgbClr val="00B050"/>
                </a:solidFill>
              </a:rPr>
              <a:t>2</a:t>
            </a:r>
            <a:r>
              <a:rPr lang="en-US" sz="1600" b="1" dirty="0">
                <a:solidFill>
                  <a:srgbClr val="00B050"/>
                </a:solidFill>
              </a:rPr>
              <a:t>ML: Provides system reliability modeling tools</a:t>
            </a:r>
          </a:p>
          <a:p>
            <a:pPr>
              <a:spcBef>
                <a:spcPts val="0"/>
              </a:spcBef>
            </a:pPr>
            <a:endParaRPr lang="en-US" sz="800" b="1" dirty="0"/>
          </a:p>
          <a:p>
            <a:pPr lvl="1">
              <a:spcBef>
                <a:spcPts val="0"/>
              </a:spcBef>
            </a:pPr>
            <a:r>
              <a:rPr lang="en-US" sz="1600" dirty="0"/>
              <a:t>Modeling capabilities</a:t>
            </a:r>
          </a:p>
          <a:p>
            <a:pPr lvl="2"/>
            <a:r>
              <a:rPr lang="en-US" sz="1600" dirty="0"/>
              <a:t>Analysis of equipment reliability data</a:t>
            </a:r>
          </a:p>
          <a:p>
            <a:pPr lvl="2"/>
            <a:r>
              <a:rPr lang="en-US" sz="1600" dirty="0"/>
              <a:t>Reliability models which integrate: ageing, maintenance, and surveillance</a:t>
            </a:r>
          </a:p>
          <a:p>
            <a:pPr marL="914285" lvl="2" indent="0">
              <a:spcBef>
                <a:spcPts val="0"/>
              </a:spcBef>
              <a:buNone/>
            </a:pPr>
            <a:endParaRPr lang="en-US" sz="800" dirty="0"/>
          </a:p>
          <a:p>
            <a:pPr lvl="1">
              <a:spcBef>
                <a:spcPts val="0"/>
              </a:spcBef>
            </a:pPr>
            <a:r>
              <a:rPr lang="en-US" sz="1600" dirty="0"/>
              <a:t>Method capabilities</a:t>
            </a:r>
          </a:p>
          <a:p>
            <a:pPr lvl="2"/>
            <a:r>
              <a:rPr lang="en-US" sz="1600" dirty="0"/>
              <a:t>Margin-based reliability analysis</a:t>
            </a:r>
          </a:p>
          <a:p>
            <a:pPr lvl="2"/>
            <a:r>
              <a:rPr lang="en-US" sz="1600" dirty="0"/>
              <a:t>Models for simulation-based risk and reliability analysis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FA60F-EF07-0245-8C26-6551231B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4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53B81FA0-F758-BA4C-ABA5-691BCF47DEED}"/>
              </a:ext>
            </a:extLst>
          </p:cNvPr>
          <p:cNvSpPr/>
          <p:nvPr/>
        </p:nvSpPr>
        <p:spPr>
          <a:xfrm>
            <a:off x="6253178" y="2467809"/>
            <a:ext cx="2422157" cy="508327"/>
          </a:xfrm>
          <a:prstGeom prst="borderCallout1">
            <a:avLst>
              <a:gd name="adj1" fmla="val 36616"/>
              <a:gd name="adj2" fmla="val -3993"/>
              <a:gd name="adj3" fmla="val 45095"/>
              <a:gd name="adj4" fmla="val -15173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work activities in the shortest amount of time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F102A5AB-7076-F349-A4E5-63CE208DFF75}"/>
              </a:ext>
            </a:extLst>
          </p:cNvPr>
          <p:cNvSpPr/>
          <p:nvPr/>
        </p:nvSpPr>
        <p:spPr>
          <a:xfrm>
            <a:off x="5928708" y="1489654"/>
            <a:ext cx="1790804" cy="808633"/>
          </a:xfrm>
          <a:prstGeom prst="borderCallout1">
            <a:avLst>
              <a:gd name="adj1" fmla="val 43834"/>
              <a:gd name="adj2" fmla="val -3922"/>
              <a:gd name="adj3" fmla="val 109735"/>
              <a:gd name="adj4" fmla="val -16559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prioritization: decide what to do and when to do it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E015C233-1528-204E-907F-BBAD33E30406}"/>
              </a:ext>
            </a:extLst>
          </p:cNvPr>
          <p:cNvSpPr/>
          <p:nvPr/>
        </p:nvSpPr>
        <p:spPr>
          <a:xfrm>
            <a:off x="4137904" y="3145659"/>
            <a:ext cx="1790804" cy="446485"/>
          </a:xfrm>
          <a:prstGeom prst="borderCallout1">
            <a:avLst>
              <a:gd name="adj1" fmla="val 43687"/>
              <a:gd name="adj2" fmla="val -4327"/>
              <a:gd name="adj3" fmla="val 79816"/>
              <a:gd name="adj4" fmla="val -8137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of data uncertainties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42BD0D-383B-2A42-9A31-A88B4B93561A}"/>
              </a:ext>
            </a:extLst>
          </p:cNvPr>
          <p:cNvCxnSpPr>
            <a:cxnSpLocks/>
          </p:cNvCxnSpPr>
          <p:nvPr/>
        </p:nvCxnSpPr>
        <p:spPr>
          <a:xfrm flipV="1">
            <a:off x="3670673" y="3448659"/>
            <a:ext cx="382788" cy="32352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319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B5C1D-F17D-CBA5-0795-064776AB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1: Assessing Plant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A3E0C-BDE6-7156-F283-8843FEDCF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5" y="1412791"/>
            <a:ext cx="4750678" cy="2640692"/>
          </a:xfrm>
        </p:spPr>
        <p:txBody>
          <a:bodyPr/>
          <a:lstStyle/>
          <a:p>
            <a:r>
              <a:rPr lang="en-US" sz="1600" b="1" dirty="0">
                <a:solidFill>
                  <a:srgbClr val="00B050"/>
                </a:solidFill>
              </a:rPr>
              <a:t>Reliability mindset </a:t>
            </a:r>
          </a:p>
          <a:p>
            <a:pPr lvl="1"/>
            <a:r>
              <a:rPr lang="en-US" sz="1600" dirty="0"/>
              <a:t>Assess system health by integrating health information of all its assets</a:t>
            </a:r>
          </a:p>
          <a:p>
            <a:pPr lvl="1"/>
            <a:r>
              <a:rPr lang="en-US" sz="1600" dirty="0"/>
              <a:t>Identify the most critical assets that need attention</a:t>
            </a:r>
          </a:p>
          <a:p>
            <a:r>
              <a:rPr lang="en-US" sz="1600" dirty="0"/>
              <a:t>State of practice reliability methods have limitations when dealing with condition-based data</a:t>
            </a:r>
          </a:p>
          <a:p>
            <a:pPr lvl="1"/>
            <a:r>
              <a:rPr lang="en-US" sz="1600" dirty="0"/>
              <a:t>The issue resides within the definition of failure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4892C-6683-8A4D-34BF-934AB0FA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4C079-8B57-9248-50AD-131B50A6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8"/>
          <a:stretch/>
        </p:blipFill>
        <p:spPr>
          <a:xfrm>
            <a:off x="863600" y="4557181"/>
            <a:ext cx="5109888" cy="2016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2C8420-9CD0-3AA1-3111-C7B2D9E82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782" y="3778612"/>
            <a:ext cx="2965582" cy="2049481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532B8B7E-CC6D-586F-F884-148A546021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17"/>
          <a:stretch/>
        </p:blipFill>
        <p:spPr>
          <a:xfrm>
            <a:off x="5394269" y="1064921"/>
            <a:ext cx="3723685" cy="1961470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C78B9037-10D8-F566-9BDF-7DF92A520F25}"/>
              </a:ext>
            </a:extLst>
          </p:cNvPr>
          <p:cNvSpPr/>
          <p:nvPr/>
        </p:nvSpPr>
        <p:spPr>
          <a:xfrm>
            <a:off x="623335" y="5850919"/>
            <a:ext cx="148972" cy="677344"/>
          </a:xfrm>
          <a:prstGeom prst="leftBrace">
            <a:avLst>
              <a:gd name="adj1" fmla="val 41527"/>
              <a:gd name="adj2" fmla="val 5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C03EF5EE-A5D6-D673-081F-500F32F826B7}"/>
              </a:ext>
            </a:extLst>
          </p:cNvPr>
          <p:cNvSpPr/>
          <p:nvPr/>
        </p:nvSpPr>
        <p:spPr>
          <a:xfrm>
            <a:off x="643500" y="4557181"/>
            <a:ext cx="128807" cy="790040"/>
          </a:xfrm>
          <a:prstGeom prst="leftBrace">
            <a:avLst>
              <a:gd name="adj1" fmla="val 41527"/>
              <a:gd name="adj2" fmla="val 50000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A74BD-7254-ED27-D1B2-E9E0B36F61F4}"/>
              </a:ext>
            </a:extLst>
          </p:cNvPr>
          <p:cNvSpPr txBox="1"/>
          <p:nvPr/>
        </p:nvSpPr>
        <p:spPr>
          <a:xfrm rot="16200000">
            <a:off x="170990" y="6035702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82AF6-4358-97B1-2B19-CD9283B0E01E}"/>
              </a:ext>
            </a:extLst>
          </p:cNvPr>
          <p:cNvSpPr txBox="1"/>
          <p:nvPr/>
        </p:nvSpPr>
        <p:spPr>
          <a:xfrm rot="16200000">
            <a:off x="-24318" y="4805955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Decisions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8BB20270-B7EF-6553-88ED-E9E009BFDCC2}"/>
              </a:ext>
            </a:extLst>
          </p:cNvPr>
          <p:cNvSpPr/>
          <p:nvPr/>
        </p:nvSpPr>
        <p:spPr>
          <a:xfrm rot="16200000">
            <a:off x="7134366" y="3247464"/>
            <a:ext cx="463344" cy="363071"/>
          </a:xfrm>
          <a:prstGeom prst="leftArrow">
            <a:avLst/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9DF2CE8-3002-2365-E272-EFAE385FF745}"/>
              </a:ext>
            </a:extLst>
          </p:cNvPr>
          <p:cNvSpPr txBox="1">
            <a:spLocks/>
          </p:cNvSpPr>
          <p:nvPr/>
        </p:nvSpPr>
        <p:spPr>
          <a:xfrm>
            <a:off x="467364" y="4028666"/>
            <a:ext cx="5109887" cy="59645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573" indent="-228573" algn="l" defTabSz="914286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18" indent="-228573" algn="l" defTabSz="914286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858" indent="-228573" algn="l" defTabSz="914286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000" indent="-228573" algn="l" defTabSz="914286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143" indent="-228573" algn="l" defTabSz="914286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286" indent="-228573" algn="l" defTabSz="91428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0" indent="-228573" algn="l" defTabSz="91428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3" indent="-228573" algn="l" defTabSz="91428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3" algn="l" defTabSz="91428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Introducing a margin-based reliability approach</a:t>
            </a:r>
          </a:p>
        </p:txBody>
      </p:sp>
    </p:spTree>
    <p:extLst>
      <p:ext uri="{BB962C8B-B14F-4D97-AF65-F5344CB8AC3E}">
        <p14:creationId xmlns:p14="http://schemas.microsoft.com/office/powerpoint/2010/main" val="1280205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E6867-794F-750C-4BCB-44839F150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2: Plant Outage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3D4F7-7C74-FE90-CF73-FC66D770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B1E3E05F-1EA0-AD8C-45CE-0766BBB442AD}"/>
              </a:ext>
            </a:extLst>
          </p:cNvPr>
          <p:cNvSpPr/>
          <p:nvPr/>
        </p:nvSpPr>
        <p:spPr>
          <a:xfrm>
            <a:off x="5950471" y="5191920"/>
            <a:ext cx="3076199" cy="1471352"/>
          </a:xfrm>
          <a:prstGeom prst="borderCallout1">
            <a:avLst>
              <a:gd name="adj1" fmla="val 69196"/>
              <a:gd name="adj2" fmla="val -1636"/>
              <a:gd name="adj3" fmla="val 48207"/>
              <a:gd name="adj4" fmla="val -17371"/>
            </a:avLst>
          </a:prstGeom>
          <a:solidFill>
            <a:schemeClr val="accent1">
              <a:alpha val="20000"/>
            </a:schemeClr>
          </a:solidFill>
          <a:ln>
            <a:solidFill>
              <a:srgbClr val="FF9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896BF343-C1AC-5850-917E-436B77DB1D83}"/>
              </a:ext>
            </a:extLst>
          </p:cNvPr>
          <p:cNvSpPr/>
          <p:nvPr/>
        </p:nvSpPr>
        <p:spPr>
          <a:xfrm>
            <a:off x="6162625" y="3282022"/>
            <a:ext cx="2864046" cy="1608033"/>
          </a:xfrm>
          <a:prstGeom prst="borderCallout1">
            <a:avLst>
              <a:gd name="adj1" fmla="val 71005"/>
              <a:gd name="adj2" fmla="val -1787"/>
              <a:gd name="adj3" fmla="val 135682"/>
              <a:gd name="adj4" fmla="val -34267"/>
            </a:avLst>
          </a:prstGeom>
          <a:solidFill>
            <a:schemeClr val="accent1">
              <a:alpha val="20000"/>
            </a:schemeClr>
          </a:solidFill>
          <a:ln>
            <a:solidFill>
              <a:srgbClr val="FF9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E7778C72-D025-5508-98F5-71333E281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243" y="3336322"/>
            <a:ext cx="1911328" cy="148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2CDC72-63D8-9483-93D9-41949E5C0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242" y="4757607"/>
            <a:ext cx="4144403" cy="2198427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907DBFD9-866D-8E24-630C-8FB98DCD40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4907"/>
          <a:stretch/>
        </p:blipFill>
        <p:spPr bwMode="auto">
          <a:xfrm>
            <a:off x="7003998" y="5338779"/>
            <a:ext cx="1929573" cy="13244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DCEB90-0050-1E37-672D-D10BA2CD6187}"/>
              </a:ext>
            </a:extLst>
          </p:cNvPr>
          <p:cNvSpPr txBox="1"/>
          <p:nvPr/>
        </p:nvSpPr>
        <p:spPr>
          <a:xfrm>
            <a:off x="6162625" y="3706859"/>
            <a:ext cx="12597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Outage duration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FA71A2-8ABA-C062-3D65-5D8AC2906379}"/>
              </a:ext>
            </a:extLst>
          </p:cNvPr>
          <p:cNvSpPr txBox="1"/>
          <p:nvPr/>
        </p:nvSpPr>
        <p:spPr>
          <a:xfrm>
            <a:off x="5950472" y="5467696"/>
            <a:ext cx="1259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Outage path variance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E1DC43-F157-1EFE-DCED-D2F292024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87" y="3405695"/>
            <a:ext cx="2066484" cy="1647087"/>
          </a:xfrm>
          <a:prstGeom prst="rect">
            <a:avLst/>
          </a:prstGeom>
        </p:spPr>
      </p:pic>
      <p:sp>
        <p:nvSpPr>
          <p:cNvPr id="17" name="Line Callout 1 16">
            <a:extLst>
              <a:ext uri="{FF2B5EF4-FFF2-40B4-BE49-F238E27FC236}">
                <a16:creationId xmlns:a16="http://schemas.microsoft.com/office/drawing/2014/main" id="{2A695728-C51F-ACFC-2179-A8EAF744DBA1}"/>
              </a:ext>
            </a:extLst>
          </p:cNvPr>
          <p:cNvSpPr/>
          <p:nvPr/>
        </p:nvSpPr>
        <p:spPr>
          <a:xfrm>
            <a:off x="202161" y="3333909"/>
            <a:ext cx="2221012" cy="1718873"/>
          </a:xfrm>
          <a:prstGeom prst="borderCallout1">
            <a:avLst>
              <a:gd name="adj1" fmla="val 56912"/>
              <a:gd name="adj2" fmla="val 102482"/>
              <a:gd name="adj3" fmla="val 82856"/>
              <a:gd name="adj4" fmla="val 124733"/>
            </a:avLst>
          </a:prstGeom>
          <a:solidFill>
            <a:schemeClr val="accent1">
              <a:alpha val="20000"/>
            </a:schemeClr>
          </a:solidFill>
          <a:ln>
            <a:solidFill>
              <a:srgbClr val="FF93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42ADD0B-9AC0-DC95-89AD-0333A51D8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5" y="1412791"/>
            <a:ext cx="8140926" cy="1868681"/>
          </a:xfrm>
        </p:spPr>
        <p:txBody>
          <a:bodyPr/>
          <a:lstStyle/>
          <a:p>
            <a:r>
              <a:rPr lang="en-US" sz="1600" b="1" dirty="0">
                <a:solidFill>
                  <a:srgbClr val="00B050"/>
                </a:solidFill>
              </a:rPr>
              <a:t>Context: </a:t>
            </a:r>
            <a:r>
              <a:rPr lang="en-US" sz="1600" dirty="0"/>
              <a:t>Plant outages are the most critical phases in a plant life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Goal: </a:t>
            </a:r>
            <a:r>
              <a:rPr lang="en-US" sz="1600" dirty="0"/>
              <a:t>Evaluate impact of duration uncertainties on plant outage schedule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Workflow</a:t>
            </a:r>
          </a:p>
          <a:p>
            <a:pPr lvl="1"/>
            <a:r>
              <a:rPr lang="en-US" sz="1600" dirty="0"/>
              <a:t>Propagate activity duration variance</a:t>
            </a:r>
          </a:p>
          <a:p>
            <a:pPr lvl="1"/>
            <a:r>
              <a:rPr lang="en-US" sz="1600" dirty="0"/>
              <a:t>Evaluate outage duration and path</a:t>
            </a:r>
          </a:p>
          <a:p>
            <a:pPr lvl="1"/>
            <a:r>
              <a:rPr lang="en-US" sz="1600" dirty="0"/>
              <a:t>Evaluate “risky” paths</a:t>
            </a:r>
          </a:p>
        </p:txBody>
      </p:sp>
    </p:spTree>
    <p:extLst>
      <p:ext uri="{BB962C8B-B14F-4D97-AF65-F5344CB8AC3E}">
        <p14:creationId xmlns:p14="http://schemas.microsoft.com/office/powerpoint/2010/main" val="3862127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8A1C2-ABDB-8E51-84D5-3F306CE5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8" y="563683"/>
            <a:ext cx="8498115" cy="444888"/>
          </a:xfrm>
        </p:spPr>
        <p:txBody>
          <a:bodyPr/>
          <a:lstStyle/>
          <a:p>
            <a:r>
              <a:rPr lang="en-US" dirty="0"/>
              <a:t>Use Case 3: Plant Risk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ED628-0880-4719-D141-A8ACB320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6" name="Line Callout 1 25">
            <a:extLst>
              <a:ext uri="{FF2B5EF4-FFF2-40B4-BE49-F238E27FC236}">
                <a16:creationId xmlns:a16="http://schemas.microsoft.com/office/drawing/2014/main" id="{FA2DE3E3-DAA6-6F9C-4FAF-04D511C694AF}"/>
              </a:ext>
            </a:extLst>
          </p:cNvPr>
          <p:cNvSpPr/>
          <p:nvPr/>
        </p:nvSpPr>
        <p:spPr>
          <a:xfrm>
            <a:off x="5954486" y="1076719"/>
            <a:ext cx="3013699" cy="497130"/>
          </a:xfrm>
          <a:prstGeom prst="borderCallout1">
            <a:avLst>
              <a:gd name="adj1" fmla="val 40223"/>
              <a:gd name="adj2" fmla="val -2940"/>
              <a:gd name="adj3" fmla="val 106218"/>
              <a:gd name="adj4" fmla="val -1517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and frequency of surveillance, and maintenance activities</a:t>
            </a:r>
          </a:p>
        </p:txBody>
      </p:sp>
      <p:sp>
        <p:nvSpPr>
          <p:cNvPr id="27" name="Line Callout 1 26">
            <a:extLst>
              <a:ext uri="{FF2B5EF4-FFF2-40B4-BE49-F238E27FC236}">
                <a16:creationId xmlns:a16="http://schemas.microsoft.com/office/drawing/2014/main" id="{2A32ED30-3670-57EC-3C22-F5761E741009}"/>
              </a:ext>
            </a:extLst>
          </p:cNvPr>
          <p:cNvSpPr/>
          <p:nvPr/>
        </p:nvSpPr>
        <p:spPr>
          <a:xfrm>
            <a:off x="3625723" y="1057643"/>
            <a:ext cx="1892553" cy="383157"/>
          </a:xfrm>
          <a:prstGeom prst="borderCallout1">
            <a:avLst>
              <a:gd name="adj1" fmla="val 115678"/>
              <a:gd name="adj2" fmla="val 57481"/>
              <a:gd name="adj3" fmla="val 155410"/>
              <a:gd name="adj4" fmla="val 4061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Architecture, material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04E070-238C-A659-C500-B203AC450FCC}"/>
              </a:ext>
            </a:extLst>
          </p:cNvPr>
          <p:cNvSpPr txBox="1">
            <a:spLocks/>
          </p:cNvSpPr>
          <p:nvPr/>
        </p:nvSpPr>
        <p:spPr>
          <a:xfrm>
            <a:off x="467364" y="1280697"/>
            <a:ext cx="8569895" cy="1063379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573" indent="-228573" algn="l" defTabSz="914286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18" indent="-228573" algn="l" defTabSz="914286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858" indent="-228573" algn="l" defTabSz="914286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000" indent="-228573" algn="l" defTabSz="914286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143" indent="-228573" algn="l" defTabSz="914286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286" indent="-228573" algn="l" defTabSz="91428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0" indent="-228573" algn="l" defTabSz="91428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3" indent="-228573" algn="l" defTabSz="91428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3" algn="l" defTabSz="91428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00B050"/>
                </a:solidFill>
              </a:rPr>
              <a:t>Context: </a:t>
            </a:r>
            <a:r>
              <a:rPr lang="en-US" sz="1600" dirty="0"/>
              <a:t>Advanced reactors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Decision space: </a:t>
            </a:r>
            <a:r>
              <a:rPr lang="en-US" sz="1600" dirty="0"/>
              <a:t>Choose an optimal design and reliability strategy for a plant system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Objective: </a:t>
            </a:r>
            <a:r>
              <a:rPr lang="en-US" sz="1600" dirty="0"/>
              <a:t>Maximization/minimization of plant level figure of merits (O&amp;M costs, reliability)</a:t>
            </a:r>
          </a:p>
          <a:p>
            <a:endParaRPr lang="en-US" sz="16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78D728A-871E-B02E-3E6F-896E099C6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25590"/>
              </p:ext>
            </p:extLst>
          </p:nvPr>
        </p:nvGraphicFramePr>
        <p:xfrm>
          <a:off x="4992188" y="2267227"/>
          <a:ext cx="4147241" cy="1421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199">
                  <a:extLst>
                    <a:ext uri="{9D8B030D-6E8A-4147-A177-3AD203B41FA5}">
                      <a16:colId xmlns:a16="http://schemas.microsoft.com/office/drawing/2014/main" val="740988099"/>
                    </a:ext>
                  </a:extLst>
                </a:gridCol>
                <a:gridCol w="1808707">
                  <a:extLst>
                    <a:ext uri="{9D8B030D-6E8A-4147-A177-3AD203B41FA5}">
                      <a16:colId xmlns:a16="http://schemas.microsoft.com/office/drawing/2014/main" val="2056759733"/>
                    </a:ext>
                  </a:extLst>
                </a:gridCol>
                <a:gridCol w="1529335">
                  <a:extLst>
                    <a:ext uri="{9D8B030D-6E8A-4147-A177-3AD203B41FA5}">
                      <a16:colId xmlns:a16="http://schemas.microsoft.com/office/drawing/2014/main" val="3251257182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Non-Destructive Evaluation (NDE)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On-line leak detection (OLLD)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6566469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100" dirty="0"/>
                        <a:t>Types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34950" lvl="3" indent="-204788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100" dirty="0" err="1"/>
                        <a:t>Phased_array</a:t>
                      </a:r>
                      <a:endParaRPr lang="en-US" sz="1100" dirty="0"/>
                    </a:p>
                    <a:p>
                      <a:pPr marL="234950" lvl="3" indent="-204788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100" dirty="0" err="1"/>
                        <a:t>EddyCurrent</a:t>
                      </a:r>
                      <a:r>
                        <a:rPr lang="en-US" sz="1100" dirty="0"/>
                        <a:t> + ultrasonic</a:t>
                      </a:r>
                    </a:p>
                    <a:p>
                      <a:pPr marL="234950" lvl="3" indent="-204788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100" dirty="0" err="1"/>
                        <a:t>Do_nothing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34950" lvl="3" indent="-23495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100" dirty="0"/>
                        <a:t>Visual</a:t>
                      </a:r>
                    </a:p>
                    <a:p>
                      <a:pPr marL="234950" lvl="3" indent="-23495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100" dirty="0" err="1"/>
                        <a:t>Imaging_spectra</a:t>
                      </a:r>
                      <a:r>
                        <a:rPr lang="en-US" sz="1100" dirty="0"/>
                        <a:t> </a:t>
                      </a:r>
                    </a:p>
                    <a:p>
                      <a:pPr marL="234950" lvl="3" indent="-23495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100" dirty="0" err="1"/>
                        <a:t>Do_nothing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274903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Frequency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dirty="0"/>
                        <a:t>3,6,9,15 years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1.5, 3, 4.5, 6 years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88385179"/>
                  </a:ext>
                </a:extLst>
              </a:tr>
            </a:tbl>
          </a:graphicData>
        </a:graphic>
      </p:graphicFrame>
      <p:pic>
        <p:nvPicPr>
          <p:cNvPr id="17" name="Picture 16" descr="Chart&#10;&#10;Description automatically generated with low confidence">
            <a:extLst>
              <a:ext uri="{FF2B5EF4-FFF2-40B4-BE49-F238E27FC236}">
                <a16:creationId xmlns:a16="http://schemas.microsoft.com/office/drawing/2014/main" id="{14D07C7C-59E8-DB45-DCAE-F1F064FF6A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387" t="30085" r="28937" b="4318"/>
          <a:stretch/>
        </p:blipFill>
        <p:spPr>
          <a:xfrm>
            <a:off x="4772547" y="3688357"/>
            <a:ext cx="4366881" cy="3169643"/>
          </a:xfrm>
          <a:prstGeom prst="rect">
            <a:avLst/>
          </a:prstGeom>
        </p:spPr>
      </p:pic>
      <p:sp>
        <p:nvSpPr>
          <p:cNvPr id="18" name="Line Callout 1 7">
            <a:extLst>
              <a:ext uri="{FF2B5EF4-FFF2-40B4-BE49-F238E27FC236}">
                <a16:creationId xmlns:a16="http://schemas.microsoft.com/office/drawing/2014/main" id="{E36EC1E9-5F0F-FACF-1A4C-C026B1EC6936}"/>
              </a:ext>
            </a:extLst>
          </p:cNvPr>
          <p:cNvSpPr/>
          <p:nvPr/>
        </p:nvSpPr>
        <p:spPr>
          <a:xfrm>
            <a:off x="6052634" y="3756505"/>
            <a:ext cx="2064662" cy="308809"/>
          </a:xfrm>
          <a:prstGeom prst="borderCallout1">
            <a:avLst>
              <a:gd name="adj1" fmla="val 39698"/>
              <a:gd name="adj2" fmla="val -1998"/>
              <a:gd name="adj3" fmla="val 51228"/>
              <a:gd name="adj4" fmla="val -3283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  <a:effectLst>
            <a:glow rad="1397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dirty="0">
                <a:solidFill>
                  <a:schemeClr val="tx1"/>
                </a:solidFill>
              </a:rPr>
              <a:t>NDE and OLLD maximized</a:t>
            </a:r>
          </a:p>
        </p:txBody>
      </p:sp>
      <p:sp>
        <p:nvSpPr>
          <p:cNvPr id="19" name="Line Callout 1 18">
            <a:extLst>
              <a:ext uri="{FF2B5EF4-FFF2-40B4-BE49-F238E27FC236}">
                <a16:creationId xmlns:a16="http://schemas.microsoft.com/office/drawing/2014/main" id="{BF9698EB-8FE9-C2EA-A213-27979A4D1B99}"/>
              </a:ext>
            </a:extLst>
          </p:cNvPr>
          <p:cNvSpPr/>
          <p:nvPr/>
        </p:nvSpPr>
        <p:spPr>
          <a:xfrm>
            <a:off x="8213713" y="5319662"/>
            <a:ext cx="930287" cy="237704"/>
          </a:xfrm>
          <a:prstGeom prst="borderCallout1">
            <a:avLst>
              <a:gd name="adj1" fmla="val 107036"/>
              <a:gd name="adj2" fmla="val 49201"/>
              <a:gd name="adj3" fmla="val 431882"/>
              <a:gd name="adj4" fmla="val 6988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  <a:effectLst>
            <a:glow rad="1397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dirty="0">
                <a:solidFill>
                  <a:schemeClr val="tx1"/>
                </a:solidFill>
              </a:rPr>
              <a:t>Do nothing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B52A31A-B13F-74CD-B72C-337A3C650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5" y="2344076"/>
            <a:ext cx="4422647" cy="4351338"/>
          </a:xfrm>
        </p:spPr>
        <p:txBody>
          <a:bodyPr/>
          <a:lstStyle/>
          <a:p>
            <a:r>
              <a:rPr lang="en-US" sz="1600" b="1" dirty="0">
                <a:solidFill>
                  <a:srgbClr val="00B050"/>
                </a:solidFill>
              </a:rPr>
              <a:t>Degree of freedoms: </a:t>
            </a:r>
            <a:r>
              <a:rPr lang="en-US" sz="1600" dirty="0"/>
              <a:t>Surveillance strategies</a:t>
            </a:r>
          </a:p>
          <a:p>
            <a:pPr lvl="1"/>
            <a:r>
              <a:rPr lang="en-US" sz="1600" dirty="0"/>
              <a:t>Types and frequency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Models</a:t>
            </a:r>
          </a:p>
          <a:p>
            <a:pPr lvl="1"/>
            <a:r>
              <a:rPr lang="en-US" sz="1600" dirty="0"/>
              <a:t>System reliability model</a:t>
            </a:r>
          </a:p>
          <a:p>
            <a:pPr lvl="2"/>
            <a:r>
              <a:rPr lang="en-US" sz="1600" dirty="0"/>
              <a:t>Fault-tree based</a:t>
            </a:r>
          </a:p>
          <a:p>
            <a:pPr lvl="1"/>
            <a:r>
              <a:rPr lang="en-US" sz="1600" dirty="0"/>
              <a:t>System cost model</a:t>
            </a:r>
          </a:p>
          <a:p>
            <a:pPr lvl="2"/>
            <a:r>
              <a:rPr lang="en-US" sz="1600" dirty="0"/>
              <a:t>Fixed costs (apparatus and personnel training)</a:t>
            </a:r>
          </a:p>
          <a:p>
            <a:pPr lvl="2"/>
            <a:r>
              <a:rPr lang="en-US" sz="1600" dirty="0"/>
              <a:t>Variable costs (per inspection session)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Analysis steps</a:t>
            </a:r>
          </a:p>
          <a:p>
            <a:pPr lvl="1"/>
            <a:r>
              <a:rPr lang="en-US" sz="1600" dirty="0"/>
              <a:t>Evaluation of all scenarios </a:t>
            </a:r>
          </a:p>
          <a:p>
            <a:pPr lvl="1"/>
            <a:r>
              <a:rPr lang="en-US" sz="1600" dirty="0"/>
              <a:t>Perform multi-objective optimization</a:t>
            </a:r>
          </a:p>
          <a:p>
            <a:pPr lvl="2"/>
            <a:r>
              <a:rPr lang="en-US" sz="1600" dirty="0"/>
              <a:t>Optimal scenarios in the Pareto frontier (red dots)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2332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1517-60FC-E79E-47E1-459A317C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3: Plant Risk Optimization</a:t>
            </a:r>
          </a:p>
        </p:txBody>
      </p:sp>
      <p:sp>
        <p:nvSpPr>
          <p:cNvPr id="50" name="Line Callout 1 49">
            <a:extLst>
              <a:ext uri="{FF2B5EF4-FFF2-40B4-BE49-F238E27FC236}">
                <a16:creationId xmlns:a16="http://schemas.microsoft.com/office/drawing/2014/main" id="{95F4793C-B00B-73B6-6D6B-6C57BC5A3A47}"/>
              </a:ext>
            </a:extLst>
          </p:cNvPr>
          <p:cNvSpPr/>
          <p:nvPr/>
        </p:nvSpPr>
        <p:spPr>
          <a:xfrm>
            <a:off x="99940" y="2824626"/>
            <a:ext cx="1693800" cy="1434923"/>
          </a:xfrm>
          <a:prstGeom prst="borderCallout1">
            <a:avLst>
              <a:gd name="adj1" fmla="val 68960"/>
              <a:gd name="adj2" fmla="val 103585"/>
              <a:gd name="adj3" fmla="val 94803"/>
              <a:gd name="adj4" fmla="val 1244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Line Callout 1 50">
            <a:extLst>
              <a:ext uri="{FF2B5EF4-FFF2-40B4-BE49-F238E27FC236}">
                <a16:creationId xmlns:a16="http://schemas.microsoft.com/office/drawing/2014/main" id="{D3A68E7B-00B0-BB2A-E891-337B4C7655DE}"/>
              </a:ext>
            </a:extLst>
          </p:cNvPr>
          <p:cNvSpPr/>
          <p:nvPr/>
        </p:nvSpPr>
        <p:spPr>
          <a:xfrm>
            <a:off x="7189699" y="5121799"/>
            <a:ext cx="1807638" cy="1517168"/>
          </a:xfrm>
          <a:prstGeom prst="borderCallout1">
            <a:avLst>
              <a:gd name="adj1" fmla="val 72056"/>
              <a:gd name="adj2" fmla="val -5724"/>
              <a:gd name="adj3" fmla="val 48732"/>
              <a:gd name="adj4" fmla="val -50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9419AA-BBE2-0921-D341-12E685BF584A}"/>
              </a:ext>
            </a:extLst>
          </p:cNvPr>
          <p:cNvSpPr/>
          <p:nvPr/>
        </p:nvSpPr>
        <p:spPr>
          <a:xfrm>
            <a:off x="5359732" y="4098544"/>
            <a:ext cx="691421" cy="1145583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Plant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0ED9251-E78A-0AA2-DB85-B9FFA503427A}"/>
              </a:ext>
            </a:extLst>
          </p:cNvPr>
          <p:cNvSpPr/>
          <p:nvPr/>
        </p:nvSpPr>
        <p:spPr>
          <a:xfrm>
            <a:off x="4214930" y="4098545"/>
            <a:ext cx="713906" cy="24733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Sys 6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3A5D5A3-86E7-5A1E-D1CF-4B36BF494793}"/>
              </a:ext>
            </a:extLst>
          </p:cNvPr>
          <p:cNvSpPr/>
          <p:nvPr/>
        </p:nvSpPr>
        <p:spPr>
          <a:xfrm>
            <a:off x="4214930" y="4547667"/>
            <a:ext cx="713906" cy="24733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Sys 7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72732AC-A51C-4F0D-5DD3-4EF89F6D1979}"/>
              </a:ext>
            </a:extLst>
          </p:cNvPr>
          <p:cNvSpPr/>
          <p:nvPr/>
        </p:nvSpPr>
        <p:spPr>
          <a:xfrm>
            <a:off x="3148755" y="4098545"/>
            <a:ext cx="713906" cy="24733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Sys 3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41EC0C-1983-2CE5-BD08-DDA18653933F}"/>
              </a:ext>
            </a:extLst>
          </p:cNvPr>
          <p:cNvSpPr/>
          <p:nvPr/>
        </p:nvSpPr>
        <p:spPr>
          <a:xfrm>
            <a:off x="3148755" y="4547667"/>
            <a:ext cx="713906" cy="24733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Sys 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C71BC79-08AD-3B2B-FDC5-C8C4609D2F96}"/>
              </a:ext>
            </a:extLst>
          </p:cNvPr>
          <p:cNvSpPr/>
          <p:nvPr/>
        </p:nvSpPr>
        <p:spPr>
          <a:xfrm>
            <a:off x="2082580" y="4300330"/>
            <a:ext cx="713906" cy="24733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Sys 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8CD2D27-FADF-C6BB-DA68-D30E9179F520}"/>
              </a:ext>
            </a:extLst>
          </p:cNvPr>
          <p:cNvSpPr/>
          <p:nvPr/>
        </p:nvSpPr>
        <p:spPr>
          <a:xfrm>
            <a:off x="2082580" y="4749453"/>
            <a:ext cx="713906" cy="24733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Sys 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33D341-DF3D-B759-CABC-0B16BF8ECFC9}"/>
              </a:ext>
            </a:extLst>
          </p:cNvPr>
          <p:cNvSpPr/>
          <p:nvPr/>
        </p:nvSpPr>
        <p:spPr>
          <a:xfrm>
            <a:off x="3148754" y="4996790"/>
            <a:ext cx="713906" cy="24733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Sys 5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1C54A4D-BAC8-B2DC-04C3-0219C2F854E6}"/>
              </a:ext>
            </a:extLst>
          </p:cNvPr>
          <p:cNvCxnSpPr>
            <a:stCxn id="58" idx="3"/>
            <a:endCxn id="56" idx="1"/>
          </p:cNvCxnSpPr>
          <p:nvPr/>
        </p:nvCxnSpPr>
        <p:spPr>
          <a:xfrm flipV="1">
            <a:off x="2796485" y="4222214"/>
            <a:ext cx="352269" cy="20178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159D997-1DD4-C4F5-399E-53BFB8D0189D}"/>
              </a:ext>
            </a:extLst>
          </p:cNvPr>
          <p:cNvCxnSpPr>
            <a:cxnSpLocks/>
            <a:stCxn id="59" idx="3"/>
            <a:endCxn id="57" idx="1"/>
          </p:cNvCxnSpPr>
          <p:nvPr/>
        </p:nvCxnSpPr>
        <p:spPr>
          <a:xfrm flipV="1">
            <a:off x="2796485" y="4671336"/>
            <a:ext cx="352269" cy="20178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5B4E880-4689-4998-4768-E7B9B86933D0}"/>
              </a:ext>
            </a:extLst>
          </p:cNvPr>
          <p:cNvCxnSpPr>
            <a:cxnSpLocks/>
            <a:stCxn id="59" idx="3"/>
            <a:endCxn id="56" idx="1"/>
          </p:cNvCxnSpPr>
          <p:nvPr/>
        </p:nvCxnSpPr>
        <p:spPr>
          <a:xfrm flipV="1">
            <a:off x="2796485" y="4222214"/>
            <a:ext cx="352269" cy="65090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85CB58D-6E92-B854-3603-FE767F1A3FBD}"/>
              </a:ext>
            </a:extLst>
          </p:cNvPr>
          <p:cNvCxnSpPr>
            <a:cxnSpLocks/>
            <a:stCxn id="58" idx="3"/>
            <a:endCxn id="57" idx="1"/>
          </p:cNvCxnSpPr>
          <p:nvPr/>
        </p:nvCxnSpPr>
        <p:spPr>
          <a:xfrm>
            <a:off x="2796485" y="4423999"/>
            <a:ext cx="352269" cy="24733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31CC101-F467-BF64-A80B-403325522C0C}"/>
              </a:ext>
            </a:extLst>
          </p:cNvPr>
          <p:cNvCxnSpPr>
            <a:cxnSpLocks/>
            <a:stCxn id="58" idx="3"/>
            <a:endCxn id="60" idx="1"/>
          </p:cNvCxnSpPr>
          <p:nvPr/>
        </p:nvCxnSpPr>
        <p:spPr>
          <a:xfrm>
            <a:off x="2796486" y="4423999"/>
            <a:ext cx="352268" cy="69646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29BEAB9-0E3E-B679-48E9-0D3D716C7111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2796486" y="4873122"/>
            <a:ext cx="352268" cy="24733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CC0BF32-A8DA-4315-E278-C18A4A916C10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3862660" y="5120458"/>
            <a:ext cx="1497071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A49F781-057D-E4DF-94C1-B48AD43C0B41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>
            <a:off x="3862661" y="4222213"/>
            <a:ext cx="352269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8D3325-1CCC-0D48-0276-1124D67DD84D}"/>
              </a:ext>
            </a:extLst>
          </p:cNvPr>
          <p:cNvCxnSpPr>
            <a:cxnSpLocks/>
            <a:stCxn id="56" idx="3"/>
            <a:endCxn id="55" idx="1"/>
          </p:cNvCxnSpPr>
          <p:nvPr/>
        </p:nvCxnSpPr>
        <p:spPr>
          <a:xfrm>
            <a:off x="3862661" y="4222213"/>
            <a:ext cx="352269" cy="44912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BF83478-A12C-E1D9-05F9-845C926F7098}"/>
              </a:ext>
            </a:extLst>
          </p:cNvPr>
          <p:cNvCxnSpPr>
            <a:cxnSpLocks/>
            <a:stCxn id="57" idx="3"/>
            <a:endCxn id="55" idx="1"/>
          </p:cNvCxnSpPr>
          <p:nvPr/>
        </p:nvCxnSpPr>
        <p:spPr>
          <a:xfrm>
            <a:off x="3862661" y="4671336"/>
            <a:ext cx="352269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3106857-7C5C-5EBB-75EB-48595704B59F}"/>
              </a:ext>
            </a:extLst>
          </p:cNvPr>
          <p:cNvCxnSpPr>
            <a:cxnSpLocks/>
            <a:stCxn id="55" idx="3"/>
            <a:endCxn id="53" idx="1"/>
          </p:cNvCxnSpPr>
          <p:nvPr/>
        </p:nvCxnSpPr>
        <p:spPr>
          <a:xfrm>
            <a:off x="4928836" y="4671336"/>
            <a:ext cx="430895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48C928F-0272-A793-7594-D14BC3DBC810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4928836" y="4222213"/>
            <a:ext cx="430895" cy="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triped Right Arrow 72">
            <a:extLst>
              <a:ext uri="{FF2B5EF4-FFF2-40B4-BE49-F238E27FC236}">
                <a16:creationId xmlns:a16="http://schemas.microsoft.com/office/drawing/2014/main" id="{88235BF2-28E8-35B0-EF9B-FDC46E625050}"/>
              </a:ext>
            </a:extLst>
          </p:cNvPr>
          <p:cNvSpPr/>
          <p:nvPr/>
        </p:nvSpPr>
        <p:spPr>
          <a:xfrm rot="5400000">
            <a:off x="5607786" y="3856423"/>
            <a:ext cx="195311" cy="194553"/>
          </a:xfrm>
          <a:prstGeom prst="striped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D7CD29-EF58-73E9-72B4-707AB69EBABA}"/>
                  </a:ext>
                </a:extLst>
              </p:cNvPr>
              <p:cNvSpPr txBox="1"/>
              <p:nvPr/>
            </p:nvSpPr>
            <p:spPr>
              <a:xfrm>
                <a:off x="5144283" y="3566162"/>
                <a:ext cx="148226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dirty="0">
                          <a:latin typeface="Cambria Math" panose="02040503050406030204" pitchFamily="18" charset="0"/>
                        </a:rPr>
                        <m:t>𝐼𝑛𝑖𝑡𝑖𝑎𝑡𝑖𝑛𝑔</m:t>
                      </m:r>
                      <m:r>
                        <a:rPr lang="en-US" sz="135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 dirty="0">
                          <a:latin typeface="Cambria Math" panose="02040503050406030204" pitchFamily="18" charset="0"/>
                        </a:rPr>
                        <m:t>𝑒𝑣𝑒𝑛𝑡</m:t>
                      </m:r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D7CD29-EF58-73E9-72B4-707AB69EB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283" y="3566162"/>
                <a:ext cx="1482265" cy="300082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Striped Right Arrow 74">
            <a:extLst>
              <a:ext uri="{FF2B5EF4-FFF2-40B4-BE49-F238E27FC236}">
                <a16:creationId xmlns:a16="http://schemas.microsoft.com/office/drawing/2014/main" id="{F936A7A4-C724-8543-00EF-79BDC9BDD3AA}"/>
              </a:ext>
            </a:extLst>
          </p:cNvPr>
          <p:cNvSpPr/>
          <p:nvPr/>
        </p:nvSpPr>
        <p:spPr>
          <a:xfrm rot="5400000">
            <a:off x="5607786" y="5312739"/>
            <a:ext cx="195311" cy="194553"/>
          </a:xfrm>
          <a:prstGeom prst="striped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32560A0-E482-2606-9919-2F8DDCAA2ADB}"/>
                  </a:ext>
                </a:extLst>
              </p:cNvPr>
              <p:cNvSpPr txBox="1"/>
              <p:nvPr/>
            </p:nvSpPr>
            <p:spPr>
              <a:xfrm>
                <a:off x="4928836" y="5507671"/>
                <a:ext cx="1476686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dirty="0">
                          <a:latin typeface="Cambria Math" panose="02040503050406030204" pitchFamily="18" charset="0"/>
                        </a:rPr>
                        <m:t>𝐸𝑣𝑒𝑛𝑡</m:t>
                      </m:r>
                      <m:r>
                        <a:rPr lang="en-US" sz="135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 dirty="0">
                          <a:latin typeface="Cambria Math" panose="02040503050406030204" pitchFamily="18" charset="0"/>
                        </a:rPr>
                        <m:t>𝑠𝑒𝑞𝑢𝑒𝑛𝑐𝑒</m:t>
                      </m:r>
                      <m:r>
                        <a:rPr lang="en-US" sz="135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35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dirty="0">
                          <a:latin typeface="Cambria Math" panose="02040503050406030204" pitchFamily="18" charset="0"/>
                        </a:rPr>
                        <m:t>𝑓𝑟𝑒𝑞𝑢𝑒𝑛𝑐𝑦</m:t>
                      </m:r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32560A0-E482-2606-9919-2F8DDCAA2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836" y="5507671"/>
                <a:ext cx="1476686" cy="507831"/>
              </a:xfrm>
              <a:prstGeom prst="rect">
                <a:avLst/>
              </a:prstGeom>
              <a:blipFill>
                <a:blip r:embed="rId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8" name="Picture 77">
            <a:extLst>
              <a:ext uri="{FF2B5EF4-FFF2-40B4-BE49-F238E27FC236}">
                <a16:creationId xmlns:a16="http://schemas.microsoft.com/office/drawing/2014/main" id="{6B08CA0B-5D6E-890B-2D02-56955B90DA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161"/>
          <a:stretch/>
        </p:blipFill>
        <p:spPr>
          <a:xfrm>
            <a:off x="7177978" y="5121799"/>
            <a:ext cx="1776440" cy="1505988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7374F6E-00AD-B850-954A-825F17788EDF}"/>
              </a:ext>
            </a:extLst>
          </p:cNvPr>
          <p:cNvSpPr txBox="1"/>
          <p:nvPr/>
        </p:nvSpPr>
        <p:spPr>
          <a:xfrm>
            <a:off x="7572159" y="6001541"/>
            <a:ext cx="402674" cy="212046"/>
          </a:xfrm>
          <a:prstGeom prst="rect">
            <a:avLst/>
          </a:prstGeom>
          <a:solidFill>
            <a:schemeClr val="accent1">
              <a:lumMod val="20000"/>
              <a:lumOff val="80000"/>
              <a:alpha val="62336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778" dirty="0"/>
              <a:t>seq2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8D31C9D-CD9C-779F-7345-60B77E5E2D2D}"/>
              </a:ext>
            </a:extLst>
          </p:cNvPr>
          <p:cNvSpPr txBox="1"/>
          <p:nvPr/>
        </p:nvSpPr>
        <p:spPr>
          <a:xfrm>
            <a:off x="7887436" y="6096014"/>
            <a:ext cx="402674" cy="212046"/>
          </a:xfrm>
          <a:prstGeom prst="rect">
            <a:avLst/>
          </a:prstGeom>
          <a:solidFill>
            <a:schemeClr val="accent1">
              <a:lumMod val="20000"/>
              <a:lumOff val="80000"/>
              <a:alpha val="62336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778" dirty="0"/>
              <a:t>seq3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D0DFABD-E1A4-30F1-8A87-5D1114131B72}"/>
              </a:ext>
            </a:extLst>
          </p:cNvPr>
          <p:cNvSpPr txBox="1"/>
          <p:nvPr/>
        </p:nvSpPr>
        <p:spPr>
          <a:xfrm>
            <a:off x="7828889" y="5745022"/>
            <a:ext cx="353703" cy="331757"/>
          </a:xfrm>
          <a:prstGeom prst="rect">
            <a:avLst/>
          </a:prstGeom>
          <a:solidFill>
            <a:schemeClr val="accent1">
              <a:lumMod val="20000"/>
              <a:lumOff val="80000"/>
              <a:alpha val="62336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778" dirty="0"/>
              <a:t>seq1</a:t>
            </a:r>
          </a:p>
        </p:txBody>
      </p:sp>
      <p:sp>
        <p:nvSpPr>
          <p:cNvPr id="85" name="Line Callout 1 84">
            <a:extLst>
              <a:ext uri="{FF2B5EF4-FFF2-40B4-BE49-F238E27FC236}">
                <a16:creationId xmlns:a16="http://schemas.microsoft.com/office/drawing/2014/main" id="{56BBB15D-4E6E-2401-F7E9-0956D6A646F2}"/>
              </a:ext>
            </a:extLst>
          </p:cNvPr>
          <p:cNvSpPr/>
          <p:nvPr/>
        </p:nvSpPr>
        <p:spPr>
          <a:xfrm>
            <a:off x="2000908" y="2077286"/>
            <a:ext cx="3211931" cy="1293711"/>
          </a:xfrm>
          <a:prstGeom prst="borderCallout1">
            <a:avLst>
              <a:gd name="adj1" fmla="val 112927"/>
              <a:gd name="adj2" fmla="val 28811"/>
              <a:gd name="adj3" fmla="val 161744"/>
              <a:gd name="adj4" fmla="val 1380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1: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Locally optimize each system (failure probability vs. costs)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Multi-objective optimization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optimal combinations of basic events</a:t>
            </a:r>
          </a:p>
        </p:txBody>
      </p:sp>
      <p:sp>
        <p:nvSpPr>
          <p:cNvPr id="86" name="Line Callout 1 85">
            <a:extLst>
              <a:ext uri="{FF2B5EF4-FFF2-40B4-BE49-F238E27FC236}">
                <a16:creationId xmlns:a16="http://schemas.microsoft.com/office/drawing/2014/main" id="{0A4273AF-3A3B-2F70-E3F3-0250D2241DB3}"/>
              </a:ext>
            </a:extLst>
          </p:cNvPr>
          <p:cNvSpPr/>
          <p:nvPr/>
        </p:nvSpPr>
        <p:spPr>
          <a:xfrm>
            <a:off x="5779673" y="1763963"/>
            <a:ext cx="3211931" cy="1773462"/>
          </a:xfrm>
          <a:prstGeom prst="borderCallout1">
            <a:avLst>
              <a:gd name="adj1" fmla="val 110648"/>
              <a:gd name="adj2" fmla="val 46825"/>
              <a:gd name="adj3" fmla="val 175246"/>
              <a:gd name="adj4" fmla="val 1199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2: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sequence optimization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Single-objective optimization (genetic algorithm)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Model: event sequence PRA model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space: optimal combination of basic events for all systems</a:t>
            </a:r>
          </a:p>
        </p:txBody>
      </p:sp>
      <p:pic>
        <p:nvPicPr>
          <p:cNvPr id="87" name="Picture 86" descr="Chart&#10;&#10;Description automatically generated with low confidence">
            <a:extLst>
              <a:ext uri="{FF2B5EF4-FFF2-40B4-BE49-F238E27FC236}">
                <a16:creationId xmlns:a16="http://schemas.microsoft.com/office/drawing/2014/main" id="{6EF4D004-B729-6022-8F78-5ADFF82782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387" t="30085" r="28937" b="4318"/>
          <a:stretch/>
        </p:blipFill>
        <p:spPr>
          <a:xfrm>
            <a:off x="80222" y="2983589"/>
            <a:ext cx="1607562" cy="120164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4A0C04BA-6C67-7787-3DE6-160299FD91ED}"/>
              </a:ext>
            </a:extLst>
          </p:cNvPr>
          <p:cNvSpPr/>
          <p:nvPr/>
        </p:nvSpPr>
        <p:spPr>
          <a:xfrm>
            <a:off x="7798439" y="5972056"/>
            <a:ext cx="60818" cy="60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C477259-E918-E431-C801-7D95F23FAC2E}"/>
              </a:ext>
            </a:extLst>
          </p:cNvPr>
          <p:cNvSpPr/>
          <p:nvPr/>
        </p:nvSpPr>
        <p:spPr>
          <a:xfrm>
            <a:off x="8123271" y="5877191"/>
            <a:ext cx="60818" cy="60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4B1D3C-16D5-4FAD-417C-F2004ABF47EB}"/>
              </a:ext>
            </a:extLst>
          </p:cNvPr>
          <p:cNvSpPr/>
          <p:nvPr/>
        </p:nvSpPr>
        <p:spPr>
          <a:xfrm>
            <a:off x="7993046" y="6075678"/>
            <a:ext cx="60818" cy="60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1BF6A-3D04-0997-7C5D-9A3B61E3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FCA92-3984-9888-ED62-93E3FDC84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5" y="1412791"/>
            <a:ext cx="8207970" cy="586380"/>
          </a:xfrm>
        </p:spPr>
        <p:txBody>
          <a:bodyPr/>
          <a:lstStyle/>
          <a:p>
            <a:r>
              <a:rPr lang="en-US" sz="1600" b="1" dirty="0">
                <a:solidFill>
                  <a:srgbClr val="00B050"/>
                </a:solidFill>
              </a:rPr>
              <a:t>Starting point: </a:t>
            </a:r>
            <a:r>
              <a:rPr lang="en-US" sz="1600" dirty="0"/>
              <a:t>Full plant PRA model</a:t>
            </a:r>
          </a:p>
        </p:txBody>
      </p:sp>
    </p:spTree>
    <p:extLst>
      <p:ext uri="{BB962C8B-B14F-4D97-AF65-F5344CB8AC3E}">
        <p14:creationId xmlns:p14="http://schemas.microsoft.com/office/powerpoint/2010/main" val="3644725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80A6-F3BD-443F-217A-375FB9C6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4: Dynamic Risk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CC92E-9304-95F7-73F3-6EE7CB6DC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5" y="1412791"/>
            <a:ext cx="8207970" cy="2342780"/>
          </a:xfrm>
        </p:spPr>
        <p:txBody>
          <a:bodyPr/>
          <a:lstStyle/>
          <a:p>
            <a:r>
              <a:rPr lang="en-US" sz="1600" dirty="0"/>
              <a:t>Simulation-based approach to safety and risk analysis</a:t>
            </a:r>
          </a:p>
          <a:p>
            <a:pPr lvl="1"/>
            <a:r>
              <a:rPr lang="en-US" sz="1600" dirty="0"/>
              <a:t>Coupling RAVEN with desired code (e.g., RELAP5-3D, MAAP, MELCOR)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Modus operandi</a:t>
            </a:r>
          </a:p>
          <a:p>
            <a:pPr marL="914345" lvl="1" indent="-457200">
              <a:buFont typeface="+mj-lt"/>
              <a:buAutoNum type="arabicPeriod"/>
            </a:pPr>
            <a:r>
              <a:rPr lang="en-US" sz="1600" dirty="0"/>
              <a:t>Associate probability distributions to specific events/parameters</a:t>
            </a:r>
          </a:p>
          <a:p>
            <a:pPr lvl="2"/>
            <a:r>
              <a:rPr lang="en-US" sz="1600" dirty="0"/>
              <a:t>E.g., AC power recovery</a:t>
            </a:r>
          </a:p>
          <a:p>
            <a:pPr marL="914345" lvl="1" indent="-457200">
              <a:buFont typeface="+mj-lt"/>
              <a:buAutoNum type="arabicPeriod"/>
            </a:pPr>
            <a:r>
              <a:rPr lang="en-US" sz="1600" dirty="0"/>
              <a:t>Run the simulator codes multiple times according to the desired sampling strategy</a:t>
            </a:r>
          </a:p>
          <a:p>
            <a:pPr lvl="2"/>
            <a:r>
              <a:rPr lang="en-US" sz="1600" dirty="0"/>
              <a:t>Changing the timing and sequencing of events</a:t>
            </a:r>
          </a:p>
          <a:p>
            <a:pPr marL="914345" lvl="1" indent="-457200">
              <a:buFont typeface="+mj-lt"/>
              <a:buAutoNum type="arabicPeriod"/>
            </a:pPr>
            <a:r>
              <a:rPr lang="en-US" sz="1600" dirty="0"/>
              <a:t>Analyze large and complex datasets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49346-1326-29A9-88C1-64AD8E2E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B5126-5968-6927-4D2B-83E23023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9" y="4098349"/>
            <a:ext cx="6559515" cy="26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23460"/>
      </p:ext>
    </p:extLst>
  </p:cSld>
  <p:clrMapOvr>
    <a:masterClrMapping/>
  </p:clrMapOvr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E82F965877DA48B42BD2A948B41834" ma:contentTypeVersion="1" ma:contentTypeDescription="Create a new document." ma:contentTypeScope="" ma:versionID="2256d34d26a10fb9041f5e82347b058b">
  <xsd:schema xmlns:xsd="http://www.w3.org/2001/XMLSchema" xmlns:xs="http://www.w3.org/2001/XMLSchema" xmlns:p="http://schemas.microsoft.com/office/2006/metadata/properties" xmlns:ns2="e13a543c-6713-4e5a-aa83-cb6a8e4cb4d2" targetNamespace="http://schemas.microsoft.com/office/2006/metadata/properties" ma:root="true" ma:fieldsID="fe980c8458d991d66740f43b520c8eeb" ns2:_="">
    <xsd:import namespace="e13a543c-6713-4e5a-aa83-cb6a8e4cb4d2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3a543c-6713-4e5a-aa83-cb6a8e4cb4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3B60814-EE0C-4BE1-95F1-107AA70F55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3a543c-6713-4e5a-aa83-cb6a8e4cb4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2901D2-B5C6-4916-9F53-1B2FBA318D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77B880-D07C-4C3A-80BD-6BD82B99180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19548</TotalTime>
  <Words>715</Words>
  <Application>Microsoft Macintosh PowerPoint</Application>
  <PresentationFormat>On-screen Show (4:3)</PresentationFormat>
  <Paragraphs>156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Cambria Math</vt:lpstr>
      <vt:lpstr>Times New Roman</vt:lpstr>
      <vt:lpstr>INL 2020</vt:lpstr>
      <vt:lpstr>PowerPoint Presentation</vt:lpstr>
      <vt:lpstr>Plant Operations</vt:lpstr>
      <vt:lpstr>RAVEN</vt:lpstr>
      <vt:lpstr>LOGOS and SR2ML</vt:lpstr>
      <vt:lpstr>Use Case 1: Assessing Plant Health</vt:lpstr>
      <vt:lpstr>Use Case 2: Plant Outage Analysis</vt:lpstr>
      <vt:lpstr>Use Case 3: Plant Risk Optimization</vt:lpstr>
      <vt:lpstr>Use Case 3: Plant Risk Optimization</vt:lpstr>
      <vt:lpstr>Use Case 4: Dynamic Risk Assessment</vt:lpstr>
      <vt:lpstr>Use Case 4: Dynamic Risk Assessment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L. Campbell</dc:creator>
  <cp:keywords/>
  <dc:description/>
  <cp:lastModifiedBy>Diego Mandelli</cp:lastModifiedBy>
  <cp:revision>387</cp:revision>
  <dcterms:created xsi:type="dcterms:W3CDTF">2020-04-22T20:22:45Z</dcterms:created>
  <dcterms:modified xsi:type="dcterms:W3CDTF">2024-07-18T16:28:45Z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0x010100E7E82F965877DA48B42BD2A948B41834</vt:lpwstr>
  </property>
</Properties>
</file>